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1259" r:id="rId2"/>
    <p:sldId id="1880" r:id="rId3"/>
  </p:sldIdLst>
  <p:sldSz cx="12192000" cy="9144000"/>
  <p:notesSz cx="6735763" cy="98663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99"/>
    <a:srgbClr val="6699FF"/>
    <a:srgbClr val="9933FF"/>
    <a:srgbClr val="99CC00"/>
    <a:srgbClr val="CC66FF"/>
    <a:srgbClr val="0099FF"/>
    <a:srgbClr val="FF505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8" autoAdjust="0"/>
    <p:restoredTop sz="96435" autoAdjust="0"/>
  </p:normalViewPr>
  <p:slideViewPr>
    <p:cSldViewPr>
      <p:cViewPr varScale="1">
        <p:scale>
          <a:sx n="82" d="100"/>
          <a:sy n="82" d="100"/>
        </p:scale>
        <p:origin x="75" y="57"/>
      </p:cViewPr>
      <p:guideLst>
        <p:guide orient="horz"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908" y="-90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8C99C5F3-108B-7587-47B7-D0503FCB98BB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</p:spPr>
        <p:txBody>
          <a:bodyPr vert="horz" wrap="square" lIns="90742" tIns="45371" rIns="90742" bIns="45371" numCol="1" anchor="t" anchorCtr="0" compatLnSpc="1">
            <a:prstTxWarp prst="textNoShape">
              <a:avLst/>
            </a:prstTxWarp>
          </a:bodyPr>
          <a:lstStyle>
            <a:lvl1pPr defTabSz="90802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75092011-00B6-B0D9-C1C4-A345E0B491EF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</p:spPr>
        <p:txBody>
          <a:bodyPr vert="horz" wrap="square" lIns="90742" tIns="45371" rIns="90742" bIns="45371" numCol="1" anchor="t" anchorCtr="0" compatLnSpc="1">
            <a:prstTxWarp prst="textNoShape">
              <a:avLst/>
            </a:prstTxWarp>
          </a:bodyPr>
          <a:lstStyle>
            <a:lvl1pPr algn="r" defTabSz="90802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E1FB072-5641-49B3-A9DA-54366EF4F00A}" type="datetimeFigureOut">
              <a:rPr lang="ja-JP" altLang="en-US"/>
              <a:pPr>
                <a:defRPr/>
              </a:pPr>
              <a:t>2023/10/10</a:t>
            </a:fld>
            <a:endParaRPr lang="en-US" altLang="ja-JP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C08AE544-9F71-85B8-112A-3C779B9BD1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32" tIns="45316" rIns="90632" bIns="4531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E7ABBE21-178D-3B89-9CE0-007AC302C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742" tIns="45371" rIns="90742" bIns="453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CBFA3AE2-4625-ED24-4329-D2E6F81395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742" tIns="45371" rIns="90742" bIns="45371" numCol="1" anchor="b" anchorCtr="0" compatLnSpc="1">
            <a:prstTxWarp prst="textNoShape">
              <a:avLst/>
            </a:prstTxWarp>
          </a:bodyPr>
          <a:lstStyle>
            <a:lvl1pPr defTabSz="90802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8A47D1CE-FA8C-B6E7-04DB-2A8B49CBC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742" tIns="45371" rIns="90742" bIns="4537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DFA792A-76C4-4EAB-ABF3-B444223EF13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840571"/>
            <a:ext cx="10363200" cy="196003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B766B7-7D79-2621-D22F-A4EBB0D6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FAD3A4-BBD4-615A-14F8-E7152DD0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438361-BF65-74E6-18BB-E692A394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E018-4153-4DA7-B7FE-A607BFC0CC2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356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4E2D1A-33D5-C80A-3861-364B37260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9CCA7B-873B-6375-BFC0-5B8F2FA5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59B884-FC22-BAAC-7A1E-CDA14C15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29F8A-2428-4B5C-A580-14DB75C46E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778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399" y="488951"/>
            <a:ext cx="2057401" cy="104013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4" y="488951"/>
            <a:ext cx="5969001" cy="104013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D06EF6-2D1A-7327-5F98-314DA662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775655-155E-F5D0-AD32-3F8D9F70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2815C0-619E-63C7-7FDD-66130B47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3C474-205C-4D40-A839-2B67002EB0D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105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1D1337-19B2-A323-B79A-31B0237F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4D923D-837C-2035-4DC4-0CE0FE86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CF9F77-2F4D-C670-9C0D-6D1B983A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C43B1-FF4D-4A12-961F-46B039BF564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81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3875622"/>
            <a:ext cx="103632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1DAF91-44C3-A429-24E6-42AF4485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31F8F6-C215-9884-C2BD-E07528C24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570673-6F42-166F-F8C1-63E79257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84D94-24BC-40E8-A324-8014478BA67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082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4" y="2844802"/>
            <a:ext cx="40132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73604" y="2844802"/>
            <a:ext cx="40132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EE9A0427-A34C-3C3E-38AF-20306835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9F564270-20BE-80BF-1D9A-B6EB855E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9AA83E73-C8C4-9ACF-C8A1-3AD3D874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39E08-6562-4E48-8225-BD2B31205D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2833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5" y="2046817"/>
            <a:ext cx="5386917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5" y="2899833"/>
            <a:ext cx="5386917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72" y="2046817"/>
            <a:ext cx="5389033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72" y="2899833"/>
            <a:ext cx="5389033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>
            <a:extLst>
              <a:ext uri="{FF2B5EF4-FFF2-40B4-BE49-F238E27FC236}">
                <a16:creationId xmlns:a16="http://schemas.microsoft.com/office/drawing/2014/main" id="{76486848-AEFD-B73E-5641-B8EC4C53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>
            <a:extLst>
              <a:ext uri="{FF2B5EF4-FFF2-40B4-BE49-F238E27FC236}">
                <a16:creationId xmlns:a16="http://schemas.microsoft.com/office/drawing/2014/main" id="{9D0F34F2-04D0-BCC4-48E9-43CDEEAA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63E009E1-EAB7-95B0-2BA7-432AFA41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A1534-FD48-466B-8B38-8032DB03EB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6693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91A4F155-0108-0F9B-31A1-39097DDDD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>
            <a:extLst>
              <a:ext uri="{FF2B5EF4-FFF2-40B4-BE49-F238E27FC236}">
                <a16:creationId xmlns:a16="http://schemas.microsoft.com/office/drawing/2014/main" id="{33442E52-C01C-F60D-13C8-B307C221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43714835-9665-17F9-814F-E94F9D53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0FA20-ADE5-4E4D-987C-16F7B44170B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419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42B0A2BC-F1DC-1495-0CE9-0612739E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03C99808-75E4-EBBD-FCF3-C0AF0C3B4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5D8A1A31-1D8E-F6EF-0359-8C8AB77E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2808F-C711-4766-B882-9EA9B9D8232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407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5" y="364067"/>
            <a:ext cx="4011084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7" y="364071"/>
            <a:ext cx="6815668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5" y="1913471"/>
            <a:ext cx="4011084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F5FAA76D-41DF-C509-9D35-18C77C42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6C09E6F5-5ACE-F016-A27B-033027C78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D6BE5CD8-E7A8-B309-0D0A-695F043A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2B1AE-FE47-4CB4-A7C7-16E6437F1F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6775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6400802"/>
            <a:ext cx="73152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7156453"/>
            <a:ext cx="73152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D42FBE20-56A1-E9C7-2062-20C2FD31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7270680B-E5E3-5D96-6E08-C4F6E19F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23CCE3AA-4425-4535-15A6-5EF418714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EB80A-2EBA-4246-A056-5143EFD8A9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448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>
            <a:extLst>
              <a:ext uri="{FF2B5EF4-FFF2-40B4-BE49-F238E27FC236}">
                <a16:creationId xmlns:a16="http://schemas.microsoft.com/office/drawing/2014/main" id="{84FA135D-6A63-F232-B292-BACB1AF89E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366713"/>
            <a:ext cx="10972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>
            <a:extLst>
              <a:ext uri="{FF2B5EF4-FFF2-40B4-BE49-F238E27FC236}">
                <a16:creationId xmlns:a16="http://schemas.microsoft.com/office/drawing/2014/main" id="{673AF06B-3846-CCA2-60AD-49EFB24A83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133600"/>
            <a:ext cx="109728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911BAE-8887-BC8D-9A2E-1EA4329E3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8475664"/>
            <a:ext cx="28448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0965F8-38CC-B186-E018-654E4F116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8475664"/>
            <a:ext cx="38608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538DD1-DBBC-D34C-4C44-273347B2F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8475664"/>
            <a:ext cx="28448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58117B-1047-4577-B96C-1F8404B81E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C8E57B8-ED6C-DCF6-E731-C30C12305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475" y="2905474"/>
            <a:ext cx="9153199" cy="6131022"/>
          </a:xfrm>
          <a:prstGeom prst="rect">
            <a:avLst/>
          </a:prstGeom>
        </p:spPr>
      </p:pic>
      <p:sp>
        <p:nvSpPr>
          <p:cNvPr id="4" name="星: 5 pt 3">
            <a:extLst>
              <a:ext uri="{FF2B5EF4-FFF2-40B4-BE49-F238E27FC236}">
                <a16:creationId xmlns:a16="http://schemas.microsoft.com/office/drawing/2014/main" id="{8FB465F6-57D8-FFBF-191E-06A94B33C954}"/>
              </a:ext>
            </a:extLst>
          </p:cNvPr>
          <p:cNvSpPr/>
          <p:nvPr/>
        </p:nvSpPr>
        <p:spPr>
          <a:xfrm>
            <a:off x="4745608" y="6069743"/>
            <a:ext cx="270272" cy="288845"/>
          </a:xfrm>
          <a:prstGeom prst="star5">
            <a:avLst>
              <a:gd name="adj" fmla="val 21309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867" dirty="0">
              <a:highlight>
                <a:srgbClr val="FF3300"/>
              </a:highlight>
            </a:endParaRPr>
          </a:p>
        </p:txBody>
      </p:sp>
      <p:sp>
        <p:nvSpPr>
          <p:cNvPr id="5" name="テキスト ボックス 6">
            <a:extLst>
              <a:ext uri="{FF2B5EF4-FFF2-40B4-BE49-F238E27FC236}">
                <a16:creationId xmlns:a16="http://schemas.microsoft.com/office/drawing/2014/main" id="{020314B5-6A72-6CDB-066E-D62DF0DA7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599" y="6358588"/>
            <a:ext cx="1024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 err="1">
                <a:solidFill>
                  <a:srgbClr val="FF0000"/>
                </a:solidFill>
              </a:rPr>
              <a:t>Beppu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6" name="星: 5 pt 5">
            <a:extLst>
              <a:ext uri="{FF2B5EF4-FFF2-40B4-BE49-F238E27FC236}">
                <a16:creationId xmlns:a16="http://schemas.microsoft.com/office/drawing/2014/main" id="{CE9211BA-3D9B-2B4B-8E82-A8AA97BA8A1C}"/>
              </a:ext>
            </a:extLst>
          </p:cNvPr>
          <p:cNvSpPr/>
          <p:nvPr/>
        </p:nvSpPr>
        <p:spPr>
          <a:xfrm>
            <a:off x="3998145" y="5702679"/>
            <a:ext cx="402109" cy="3212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867" dirty="0">
              <a:highlight>
                <a:srgbClr val="FF33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1FB32A-8A4E-B526-0A96-726394D3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028" y="5564807"/>
            <a:ext cx="11123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</a:rPr>
              <a:t>Fukuoka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31F10E9-431B-6361-B856-A163FABC7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02"/>
          <a:stretch/>
        </p:blipFill>
        <p:spPr>
          <a:xfrm>
            <a:off x="-33147" y="4544727"/>
            <a:ext cx="3090482" cy="189948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5CDA075-ED39-9C6A-8501-B2D5E752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287" y="2899462"/>
            <a:ext cx="3104762" cy="1673127"/>
          </a:xfrm>
          <a:prstGeom prst="rect">
            <a:avLst/>
          </a:prstGeom>
        </p:spPr>
      </p:pic>
      <p:sp>
        <p:nvSpPr>
          <p:cNvPr id="11" name="テキスト ボックス 30">
            <a:extLst>
              <a:ext uri="{FF2B5EF4-FFF2-40B4-BE49-F238E27FC236}">
                <a16:creationId xmlns:a16="http://schemas.microsoft.com/office/drawing/2014/main" id="{3C5C4236-EBFA-7F29-C72F-89FFD41CB998}"/>
              </a:ext>
            </a:extLst>
          </p:cNvPr>
          <p:cNvSpPr txBox="1"/>
          <p:nvPr/>
        </p:nvSpPr>
        <p:spPr>
          <a:xfrm>
            <a:off x="269351" y="6105053"/>
            <a:ext cx="288818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67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10 min walk from Shinkansen Station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E8080E4-369C-EC4C-25F2-B7999DB88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939" y="4450192"/>
            <a:ext cx="674625" cy="26416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CC6AEE3-95F6-68B4-5159-152969B70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628291" y="4862596"/>
            <a:ext cx="844473" cy="264160"/>
          </a:xfrm>
          <a:prstGeom prst="rect">
            <a:avLst/>
          </a:prstGeom>
        </p:spPr>
      </p:pic>
      <p:pic>
        <p:nvPicPr>
          <p:cNvPr id="17" name="図 16" descr="図形&#10;&#10;中程度の精度で自動的に生成された説明">
            <a:extLst>
              <a:ext uri="{FF2B5EF4-FFF2-40B4-BE49-F238E27FC236}">
                <a16:creationId xmlns:a16="http://schemas.microsoft.com/office/drawing/2014/main" id="{B901598D-3D14-5A93-6568-F835ACE6E4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24"/>
          <a:stretch/>
        </p:blipFill>
        <p:spPr>
          <a:xfrm>
            <a:off x="7343855" y="-57742"/>
            <a:ext cx="4611993" cy="1468847"/>
          </a:xfrm>
          <a:prstGeom prst="rect">
            <a:avLst/>
          </a:prstGeom>
        </p:spPr>
      </p:pic>
      <p:sp>
        <p:nvSpPr>
          <p:cNvPr id="19" name="矢印: 下 18">
            <a:extLst>
              <a:ext uri="{FF2B5EF4-FFF2-40B4-BE49-F238E27FC236}">
                <a16:creationId xmlns:a16="http://schemas.microsoft.com/office/drawing/2014/main" id="{D95A9C02-62AC-5F1C-65B1-02BC5563B6AF}"/>
              </a:ext>
            </a:extLst>
          </p:cNvPr>
          <p:cNvSpPr/>
          <p:nvPr/>
        </p:nvSpPr>
        <p:spPr>
          <a:xfrm>
            <a:off x="8976320" y="1533486"/>
            <a:ext cx="840539" cy="345989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867"/>
          </a:p>
        </p:txBody>
      </p:sp>
      <p:pic>
        <p:nvPicPr>
          <p:cNvPr id="22" name="図 21" descr="鉄道を走っている数々の建物&#10;&#10;中程度の精度で自動的に生成された説明">
            <a:extLst>
              <a:ext uri="{FF2B5EF4-FFF2-40B4-BE49-F238E27FC236}">
                <a16:creationId xmlns:a16="http://schemas.microsoft.com/office/drawing/2014/main" id="{697D4974-BB11-36C2-171E-1790535D7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" y="7604034"/>
            <a:ext cx="3639915" cy="1539965"/>
          </a:xfrm>
          <a:prstGeom prst="rect">
            <a:avLst/>
          </a:prstGeom>
        </p:spPr>
      </p:pic>
      <p:sp>
        <p:nvSpPr>
          <p:cNvPr id="23" name="テキスト ボックス 30">
            <a:extLst>
              <a:ext uri="{FF2B5EF4-FFF2-40B4-BE49-F238E27FC236}">
                <a16:creationId xmlns:a16="http://schemas.microsoft.com/office/drawing/2014/main" id="{6D96722B-F53A-28AE-1C80-3A69FE8E280A}"/>
              </a:ext>
            </a:extLst>
          </p:cNvPr>
          <p:cNvSpPr txBox="1"/>
          <p:nvPr/>
        </p:nvSpPr>
        <p:spPr>
          <a:xfrm>
            <a:off x="127873" y="7134988"/>
            <a:ext cx="2888184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67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Convention Center</a:t>
            </a:r>
          </a:p>
          <a:p>
            <a:pPr algn="ctr"/>
            <a:r>
              <a:rPr lang="en-US" altLang="ja-JP" sz="1867" b="1" dirty="0" err="1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Arcrea</a:t>
            </a:r>
            <a:r>
              <a:rPr lang="en-US" altLang="ja-JP" sz="1867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 HIMEJI</a:t>
            </a:r>
          </a:p>
          <a:p>
            <a:pPr algn="ctr"/>
            <a:r>
              <a:rPr lang="en-US" altLang="ja-JP" sz="1867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Opened in 2021! 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150769E-6D4B-E4D8-9DD4-07E47676AA45}"/>
              </a:ext>
            </a:extLst>
          </p:cNvPr>
          <p:cNvSpPr txBox="1"/>
          <p:nvPr/>
        </p:nvSpPr>
        <p:spPr>
          <a:xfrm>
            <a:off x="1704446" y="2044316"/>
            <a:ext cx="993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10</a:t>
            </a:r>
            <a:r>
              <a:rPr lang="en-US" altLang="ja-JP" sz="3600" b="1" u="sng" baseline="30000" dirty="0">
                <a:solidFill>
                  <a:srgbClr val="0000FF"/>
                </a:solidFill>
                <a:highlight>
                  <a:srgbClr val="FFFFCC"/>
                </a:highlight>
              </a:rPr>
              <a:t>th</a:t>
            </a:r>
            <a:r>
              <a:rPr lang="en-US" altLang="ja-JP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 ITC</a:t>
            </a:r>
            <a:r>
              <a:rPr lang="ja-JP" altLang="en-US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 </a:t>
            </a:r>
            <a:r>
              <a:rPr lang="en-US" altLang="ja-JP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Himeji</a:t>
            </a:r>
            <a:r>
              <a:rPr lang="ja-JP" altLang="en-US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 </a:t>
            </a:r>
            <a:r>
              <a:rPr lang="en-US" altLang="ja-JP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2027  September 19-24, 2027</a:t>
            </a:r>
          </a:p>
        </p:txBody>
      </p:sp>
      <p:sp>
        <p:nvSpPr>
          <p:cNvPr id="2" name="テキスト ボックス 30">
            <a:extLst>
              <a:ext uri="{FF2B5EF4-FFF2-40B4-BE49-F238E27FC236}">
                <a16:creationId xmlns:a16="http://schemas.microsoft.com/office/drawing/2014/main" id="{0F8BE004-6A87-5FBD-9F11-236B3BA70713}"/>
              </a:ext>
            </a:extLst>
          </p:cNvPr>
          <p:cNvSpPr txBox="1"/>
          <p:nvPr/>
        </p:nvSpPr>
        <p:spPr>
          <a:xfrm>
            <a:off x="4059224" y="8127158"/>
            <a:ext cx="484917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67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Please follow the website of </a:t>
            </a:r>
          </a:p>
          <a:p>
            <a:pPr algn="ctr"/>
            <a:r>
              <a:rPr lang="en-US" altLang="ja-JP" sz="1867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the Japanese Society of Tribologists</a:t>
            </a:r>
            <a:br>
              <a:rPr lang="en-US" altLang="ja-JP" sz="1867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en-US" altLang="ja-JP" sz="1867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https://www.tribology.jp/indexe.htm</a:t>
            </a:r>
          </a:p>
        </p:txBody>
      </p:sp>
      <p:pic>
        <p:nvPicPr>
          <p:cNvPr id="12" name="図 11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67A15B57-E3BD-10F9-84F3-93EC8445F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09" y="-35810"/>
            <a:ext cx="7092233" cy="1934246"/>
          </a:xfrm>
          <a:prstGeom prst="rect">
            <a:avLst/>
          </a:prstGeom>
        </p:spPr>
      </p:pic>
      <p:sp>
        <p:nvSpPr>
          <p:cNvPr id="14" name="TextBox 866">
            <a:extLst>
              <a:ext uri="{FF2B5EF4-FFF2-40B4-BE49-F238E27FC236}">
                <a16:creationId xmlns:a16="http://schemas.microsoft.com/office/drawing/2014/main" id="{93976D3F-7E0F-CC69-6938-B7E8D182FCB5}"/>
              </a:ext>
            </a:extLst>
          </p:cNvPr>
          <p:cNvSpPr txBox="1"/>
          <p:nvPr/>
        </p:nvSpPr>
        <p:spPr>
          <a:xfrm>
            <a:off x="7827062" y="5619876"/>
            <a:ext cx="1928371" cy="30777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游ゴシック" panose="020B0400000000000000" pitchFamily="50" charset="-128"/>
              </a:rPr>
              <a:t>30min</a:t>
            </a:r>
            <a:endParaRPr lang="ja-JP" altLang="en-US" b="1" dirty="0">
              <a:solidFill>
                <a:srgbClr val="0000FF"/>
              </a:solidFill>
              <a:effectLst>
                <a:glow rad="127000">
                  <a:schemeClr val="bg1"/>
                </a:glow>
              </a:effectLst>
              <a:latin typeface="游ゴシック" panose="020B0400000000000000" pitchFamily="50" charset="-128"/>
            </a:endParaRPr>
          </a:p>
        </p:txBody>
      </p:sp>
      <p:sp>
        <p:nvSpPr>
          <p:cNvPr id="16" name="TextBox 866">
            <a:extLst>
              <a:ext uri="{FF2B5EF4-FFF2-40B4-BE49-F238E27FC236}">
                <a16:creationId xmlns:a16="http://schemas.microsoft.com/office/drawing/2014/main" id="{94F8E424-18B9-6B9F-016C-CFE52F8A3560}"/>
              </a:ext>
            </a:extLst>
          </p:cNvPr>
          <p:cNvSpPr txBox="1"/>
          <p:nvPr/>
        </p:nvSpPr>
        <p:spPr>
          <a:xfrm>
            <a:off x="10632504" y="3347864"/>
            <a:ext cx="1023515" cy="30777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游ゴシック" panose="020B0400000000000000" pitchFamily="50" charset="-128"/>
              </a:rPr>
              <a:t>3 hours</a:t>
            </a:r>
            <a:endParaRPr lang="ja-JP" altLang="en-US" b="1" dirty="0">
              <a:solidFill>
                <a:srgbClr val="0000FF"/>
              </a:solidFill>
              <a:effectLst>
                <a:glow rad="127000">
                  <a:schemeClr val="bg1"/>
                </a:glow>
              </a:effectLst>
              <a:latin typeface="游ゴシック" panose="020B0400000000000000" pitchFamily="50" charset="-128"/>
            </a:endParaRPr>
          </a:p>
        </p:txBody>
      </p:sp>
      <p:sp>
        <p:nvSpPr>
          <p:cNvPr id="18" name="TextBox 866">
            <a:extLst>
              <a:ext uri="{FF2B5EF4-FFF2-40B4-BE49-F238E27FC236}">
                <a16:creationId xmlns:a16="http://schemas.microsoft.com/office/drawing/2014/main" id="{28A2F37F-39D5-7651-AF19-F11A475F97EA}"/>
              </a:ext>
            </a:extLst>
          </p:cNvPr>
          <p:cNvSpPr txBox="1"/>
          <p:nvPr/>
        </p:nvSpPr>
        <p:spPr>
          <a:xfrm>
            <a:off x="3769696" y="5021800"/>
            <a:ext cx="1928371" cy="30777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游ゴシック" panose="020B0400000000000000" pitchFamily="50" charset="-128"/>
              </a:rPr>
              <a:t>2 hours</a:t>
            </a:r>
            <a:endParaRPr lang="ja-JP" altLang="en-US" b="1" dirty="0">
              <a:solidFill>
                <a:srgbClr val="0000FF"/>
              </a:solidFill>
              <a:effectLst>
                <a:glow rad="127000">
                  <a:schemeClr val="bg1"/>
                </a:glow>
              </a:effectLst>
              <a:latin typeface="游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22ADE6F-705C-8A94-B504-8DEB3E0C267C}"/>
              </a:ext>
            </a:extLst>
          </p:cNvPr>
          <p:cNvSpPr txBox="1"/>
          <p:nvPr/>
        </p:nvSpPr>
        <p:spPr>
          <a:xfrm>
            <a:off x="9133523" y="7865548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Awaji island</a:t>
            </a:r>
            <a:endParaRPr lang="en-US" altLang="ja-JP" sz="11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8714A0A-DA4A-1F71-C10B-ABC278D07006}"/>
              </a:ext>
            </a:extLst>
          </p:cNvPr>
          <p:cNvSpPr txBox="1"/>
          <p:nvPr/>
        </p:nvSpPr>
        <p:spPr>
          <a:xfrm>
            <a:off x="9423989" y="6360164"/>
            <a:ext cx="8338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Hyogo </a:t>
            </a:r>
          </a:p>
          <a:p>
            <a:r>
              <a:rPr kumimoji="1" lang="en-US" altLang="ja-JP" sz="1100" dirty="0"/>
              <a:t>Prefecture</a:t>
            </a:r>
            <a:endParaRPr lang="en-US" altLang="ja-JP" sz="11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8F5CF91-E93B-BEF5-32E0-42C281C5E81B}"/>
              </a:ext>
            </a:extLst>
          </p:cNvPr>
          <p:cNvSpPr txBox="1"/>
          <p:nvPr/>
        </p:nvSpPr>
        <p:spPr>
          <a:xfrm>
            <a:off x="6807191" y="4480573"/>
            <a:ext cx="8338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Hyogo </a:t>
            </a:r>
          </a:p>
          <a:p>
            <a:r>
              <a:rPr kumimoji="1" lang="en-US" altLang="ja-JP" sz="1100" dirty="0"/>
              <a:t>Prefecture</a:t>
            </a:r>
            <a:endParaRPr lang="en-US" altLang="ja-JP" sz="1100" dirty="0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2B3CB90A-C334-89FA-852B-DA142309F25D}"/>
              </a:ext>
            </a:extLst>
          </p:cNvPr>
          <p:cNvCxnSpPr/>
          <p:nvPr/>
        </p:nvCxnSpPr>
        <p:spPr>
          <a:xfrm flipH="1">
            <a:off x="767408" y="4427984"/>
            <a:ext cx="360040" cy="2928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739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33C8F38-7B89-976B-92EC-8AE8DCA84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27" y="4326043"/>
            <a:ext cx="3905533" cy="2614448"/>
          </a:xfrm>
          <a:prstGeom prst="rect">
            <a:avLst/>
          </a:prstGeom>
          <a:ln>
            <a:noFill/>
          </a:ln>
          <a:effectLst>
            <a:softEdge rad="1143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F931091-0329-B854-0E6E-72E5836E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51" y="3622405"/>
            <a:ext cx="2182098" cy="137417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2EAC1F7-E918-7E46-0E82-7092FF57D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15" y="0"/>
            <a:ext cx="4275924" cy="230425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B5E06D0-7B01-5021-6B76-BCE5B8CC1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159" y="3300521"/>
            <a:ext cx="4895841" cy="263963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F4D3340-FABB-B698-D42E-96CD94BF6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842" y="7015213"/>
            <a:ext cx="3453082" cy="216529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545100A-23A6-62AB-852A-7DD6065A2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418" y="4975993"/>
            <a:ext cx="3591673" cy="193687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図 13" descr="海の上の橋&#10;&#10;中程度の精度で自動的に生成された説明">
            <a:extLst>
              <a:ext uri="{FF2B5EF4-FFF2-40B4-BE49-F238E27FC236}">
                <a16:creationId xmlns:a16="http://schemas.microsoft.com/office/drawing/2014/main" id="{02B072AB-22B7-944F-E170-F0C02C092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" y="6876256"/>
            <a:ext cx="5134069" cy="237129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5" name="図 14" descr="屋外, 建物, 草, ガーデン が含まれている画像&#10;&#10;自動的に生成された説明">
            <a:extLst>
              <a:ext uri="{FF2B5EF4-FFF2-40B4-BE49-F238E27FC236}">
                <a16:creationId xmlns:a16="http://schemas.microsoft.com/office/drawing/2014/main" id="{6CA75BDC-94C3-9A97-2ABD-4E4745DB0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98" y="5832648"/>
            <a:ext cx="5053381" cy="3347864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6" name="テキスト ボックス 30">
            <a:extLst>
              <a:ext uri="{FF2B5EF4-FFF2-40B4-BE49-F238E27FC236}">
                <a16:creationId xmlns:a16="http://schemas.microsoft.com/office/drawing/2014/main" id="{1B7D2B4F-7C9A-6322-016C-A60C65F82EED}"/>
              </a:ext>
            </a:extLst>
          </p:cNvPr>
          <p:cNvSpPr txBox="1"/>
          <p:nvPr/>
        </p:nvSpPr>
        <p:spPr>
          <a:xfrm>
            <a:off x="7291404" y="3500008"/>
            <a:ext cx="4664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The Origin of Japanese Beef (Kobe Beef)</a:t>
            </a:r>
          </a:p>
        </p:txBody>
      </p:sp>
      <p:sp>
        <p:nvSpPr>
          <p:cNvPr id="17" name="テキスト ボックス 30">
            <a:extLst>
              <a:ext uri="{FF2B5EF4-FFF2-40B4-BE49-F238E27FC236}">
                <a16:creationId xmlns:a16="http://schemas.microsoft.com/office/drawing/2014/main" id="{C189426A-DC5B-A81A-D1EF-7B082FC9DF90}"/>
              </a:ext>
            </a:extLst>
          </p:cNvPr>
          <p:cNvSpPr txBox="1"/>
          <p:nvPr/>
        </p:nvSpPr>
        <p:spPr>
          <a:xfrm>
            <a:off x="1099645" y="5477670"/>
            <a:ext cx="449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The Origin of Japanese Sake</a:t>
            </a:r>
          </a:p>
        </p:txBody>
      </p:sp>
      <p:sp>
        <p:nvSpPr>
          <p:cNvPr id="19" name="テキスト ボックス 30">
            <a:extLst>
              <a:ext uri="{FF2B5EF4-FFF2-40B4-BE49-F238E27FC236}">
                <a16:creationId xmlns:a16="http://schemas.microsoft.com/office/drawing/2014/main" id="{B60BC430-83C3-C4E1-3895-B6D3FC44960A}"/>
              </a:ext>
            </a:extLst>
          </p:cNvPr>
          <p:cNvSpPr txBox="1"/>
          <p:nvPr/>
        </p:nvSpPr>
        <p:spPr>
          <a:xfrm>
            <a:off x="64262" y="771549"/>
            <a:ext cx="288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World Heritage</a:t>
            </a:r>
          </a:p>
        </p:txBody>
      </p:sp>
      <p:sp>
        <p:nvSpPr>
          <p:cNvPr id="20" name="テキスト ボックス 30">
            <a:extLst>
              <a:ext uri="{FF2B5EF4-FFF2-40B4-BE49-F238E27FC236}">
                <a16:creationId xmlns:a16="http://schemas.microsoft.com/office/drawing/2014/main" id="{B4611AE1-1722-1677-F938-87FF0E46974F}"/>
              </a:ext>
            </a:extLst>
          </p:cNvPr>
          <p:cNvSpPr txBox="1"/>
          <p:nvPr/>
        </p:nvSpPr>
        <p:spPr>
          <a:xfrm>
            <a:off x="9303816" y="5917333"/>
            <a:ext cx="288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The Last Samurai</a:t>
            </a:r>
          </a:p>
        </p:txBody>
      </p:sp>
      <p:sp>
        <p:nvSpPr>
          <p:cNvPr id="21" name="テキスト ボックス 30">
            <a:extLst>
              <a:ext uri="{FF2B5EF4-FFF2-40B4-BE49-F238E27FC236}">
                <a16:creationId xmlns:a16="http://schemas.microsoft.com/office/drawing/2014/main" id="{69DDD527-8DFA-8AB0-EABD-70CE16FEBC1F}"/>
              </a:ext>
            </a:extLst>
          </p:cNvPr>
          <p:cNvSpPr txBox="1"/>
          <p:nvPr/>
        </p:nvSpPr>
        <p:spPr>
          <a:xfrm>
            <a:off x="-174851" y="6867291"/>
            <a:ext cx="333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The Origin of Japan</a:t>
            </a: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(Awaji Island)</a:t>
            </a:r>
          </a:p>
        </p:txBody>
      </p:sp>
      <p:sp>
        <p:nvSpPr>
          <p:cNvPr id="22" name="テキスト ボックス 30">
            <a:extLst>
              <a:ext uri="{FF2B5EF4-FFF2-40B4-BE49-F238E27FC236}">
                <a16:creationId xmlns:a16="http://schemas.microsoft.com/office/drawing/2014/main" id="{0352014F-8B7F-29CA-C5F5-04ACE0A32139}"/>
              </a:ext>
            </a:extLst>
          </p:cNvPr>
          <p:cNvSpPr txBox="1"/>
          <p:nvPr/>
        </p:nvSpPr>
        <p:spPr>
          <a:xfrm>
            <a:off x="1810052" y="7433270"/>
            <a:ext cx="1041262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733" b="1" dirty="0">
                <a:solidFill>
                  <a:srgbClr val="0000FF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Let’s discuss the Origin of Friction!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650BAFA-5808-F5A6-84DB-4C465F742F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680" y="2168099"/>
            <a:ext cx="3202468" cy="172819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0ED533E-3984-4959-461C-31731ABE33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2899" y="2203509"/>
            <a:ext cx="3051926" cy="1707919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6FA1600-AE21-81EB-3992-D130EDFFF0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3822" y="3699049"/>
            <a:ext cx="2459765" cy="132515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8" name="テキスト ボックス 30">
            <a:extLst>
              <a:ext uri="{FF2B5EF4-FFF2-40B4-BE49-F238E27FC236}">
                <a16:creationId xmlns:a16="http://schemas.microsoft.com/office/drawing/2014/main" id="{4F8770FF-AAE6-248E-8500-6BD0DE19ACAF}"/>
              </a:ext>
            </a:extLst>
          </p:cNvPr>
          <p:cNvSpPr txBox="1"/>
          <p:nvPr/>
        </p:nvSpPr>
        <p:spPr>
          <a:xfrm>
            <a:off x="1659333" y="2633436"/>
            <a:ext cx="288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Sea Food</a:t>
            </a:r>
          </a:p>
        </p:txBody>
      </p:sp>
      <p:sp>
        <p:nvSpPr>
          <p:cNvPr id="23" name="テキスト ボックス 30">
            <a:extLst>
              <a:ext uri="{FF2B5EF4-FFF2-40B4-BE49-F238E27FC236}">
                <a16:creationId xmlns:a16="http://schemas.microsoft.com/office/drawing/2014/main" id="{A4F6E1EA-28B4-725C-CBBA-3820ED6BE017}"/>
              </a:ext>
            </a:extLst>
          </p:cNvPr>
          <p:cNvSpPr txBox="1"/>
          <p:nvPr/>
        </p:nvSpPr>
        <p:spPr>
          <a:xfrm>
            <a:off x="819904" y="4184471"/>
            <a:ext cx="288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Local Food</a:t>
            </a:r>
          </a:p>
        </p:txBody>
      </p:sp>
      <p:pic>
        <p:nvPicPr>
          <p:cNvPr id="24" name="図 23" descr="図形&#10;&#10;中程度の精度で自動的に生成された説明">
            <a:extLst>
              <a:ext uri="{FF2B5EF4-FFF2-40B4-BE49-F238E27FC236}">
                <a16:creationId xmlns:a16="http://schemas.microsoft.com/office/drawing/2014/main" id="{1E8DE171-4FFD-5D74-FFDB-A5D66D171B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24"/>
          <a:stretch/>
        </p:blipFill>
        <p:spPr>
          <a:xfrm>
            <a:off x="7343855" y="-57742"/>
            <a:ext cx="4611993" cy="1468847"/>
          </a:xfrm>
          <a:prstGeom prst="rect">
            <a:avLst/>
          </a:prstGeom>
        </p:spPr>
      </p:pic>
      <p:sp>
        <p:nvSpPr>
          <p:cNvPr id="25" name="矢印: 下 24">
            <a:extLst>
              <a:ext uri="{FF2B5EF4-FFF2-40B4-BE49-F238E27FC236}">
                <a16:creationId xmlns:a16="http://schemas.microsoft.com/office/drawing/2014/main" id="{CA2E3B74-DA96-7CC3-0A29-A40CC11EC852}"/>
              </a:ext>
            </a:extLst>
          </p:cNvPr>
          <p:cNvSpPr/>
          <p:nvPr/>
        </p:nvSpPr>
        <p:spPr>
          <a:xfrm>
            <a:off x="8717371" y="1480060"/>
            <a:ext cx="840539" cy="345989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867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DA6F72-1DFC-9CF7-B9CF-92363DED4509}"/>
              </a:ext>
            </a:extLst>
          </p:cNvPr>
          <p:cNvSpPr txBox="1"/>
          <p:nvPr/>
        </p:nvSpPr>
        <p:spPr>
          <a:xfrm>
            <a:off x="6945431" y="1873648"/>
            <a:ext cx="5160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10</a:t>
            </a:r>
            <a:r>
              <a:rPr lang="en-US" altLang="ja-JP" sz="3600" b="1" u="sng" baseline="30000" dirty="0">
                <a:solidFill>
                  <a:srgbClr val="0000FF"/>
                </a:solidFill>
                <a:highlight>
                  <a:srgbClr val="FFFFCC"/>
                </a:highlight>
              </a:rPr>
              <a:t>th</a:t>
            </a:r>
            <a:r>
              <a:rPr lang="en-US" altLang="ja-JP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 ITC</a:t>
            </a:r>
            <a:r>
              <a:rPr lang="ja-JP" altLang="en-US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 </a:t>
            </a:r>
            <a:r>
              <a:rPr lang="en-US" altLang="ja-JP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Himeji</a:t>
            </a:r>
            <a:r>
              <a:rPr lang="ja-JP" altLang="en-US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 </a:t>
            </a:r>
            <a:r>
              <a:rPr lang="en-US" altLang="ja-JP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2027 </a:t>
            </a:r>
          </a:p>
          <a:p>
            <a:r>
              <a:rPr lang="en-US" altLang="ja-JP" sz="3600" b="1" u="sng" dirty="0">
                <a:solidFill>
                  <a:srgbClr val="0000FF"/>
                </a:solidFill>
                <a:highlight>
                  <a:srgbClr val="FFFFCC"/>
                </a:highlight>
              </a:rPr>
              <a:t>September 19-24, 2027</a:t>
            </a:r>
          </a:p>
        </p:txBody>
      </p:sp>
      <p:sp>
        <p:nvSpPr>
          <p:cNvPr id="27" name="テキスト ボックス 30">
            <a:extLst>
              <a:ext uri="{FF2B5EF4-FFF2-40B4-BE49-F238E27FC236}">
                <a16:creationId xmlns:a16="http://schemas.microsoft.com/office/drawing/2014/main" id="{DEBE4CF5-C66A-1002-DEE3-6B8491FC89E6}"/>
              </a:ext>
            </a:extLst>
          </p:cNvPr>
          <p:cNvSpPr txBox="1"/>
          <p:nvPr/>
        </p:nvSpPr>
        <p:spPr>
          <a:xfrm>
            <a:off x="1328989" y="5974962"/>
            <a:ext cx="4937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Clear Sake is born by adding ash, in 1600s at Hyogo prefecture. 56 % of Sake is made by “</a:t>
            </a:r>
            <a:r>
              <a:rPr lang="en-US" altLang="ja-JP" b="1" dirty="0" err="1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Yamadanishiki</a:t>
            </a:r>
            <a: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” Japanese rice created(1923) and grown in Hyogo.</a:t>
            </a:r>
          </a:p>
        </p:txBody>
      </p:sp>
      <p:sp>
        <p:nvSpPr>
          <p:cNvPr id="28" name="テキスト ボックス 30">
            <a:extLst>
              <a:ext uri="{FF2B5EF4-FFF2-40B4-BE49-F238E27FC236}">
                <a16:creationId xmlns:a16="http://schemas.microsoft.com/office/drawing/2014/main" id="{960D6632-E002-5BA2-E1CB-AE3D22BC228F}"/>
              </a:ext>
            </a:extLst>
          </p:cNvPr>
          <p:cNvSpPr txBox="1"/>
          <p:nvPr/>
        </p:nvSpPr>
        <p:spPr>
          <a:xfrm>
            <a:off x="7546452" y="4959022"/>
            <a:ext cx="4425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98 % of Japanese beef is Tajima beef cattle (top quality = Kobe beef) , since eating beef in Japan started in 1860s, when the Kobe port opened.</a:t>
            </a:r>
          </a:p>
        </p:txBody>
      </p:sp>
      <p:sp>
        <p:nvSpPr>
          <p:cNvPr id="29" name="テキスト ボックス 30">
            <a:extLst>
              <a:ext uri="{FF2B5EF4-FFF2-40B4-BE49-F238E27FC236}">
                <a16:creationId xmlns:a16="http://schemas.microsoft.com/office/drawing/2014/main" id="{2644EA82-8DAB-FE39-067C-8CBFD925C1A0}"/>
              </a:ext>
            </a:extLst>
          </p:cNvPr>
          <p:cNvSpPr txBox="1"/>
          <p:nvPr/>
        </p:nvSpPr>
        <p:spPr>
          <a:xfrm>
            <a:off x="7464153" y="8807496"/>
            <a:ext cx="4798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Hollywood film “the last samurai” was taken here.</a:t>
            </a:r>
          </a:p>
        </p:txBody>
      </p:sp>
      <p:sp>
        <p:nvSpPr>
          <p:cNvPr id="30" name="テキスト ボックス 30">
            <a:extLst>
              <a:ext uri="{FF2B5EF4-FFF2-40B4-BE49-F238E27FC236}">
                <a16:creationId xmlns:a16="http://schemas.microsoft.com/office/drawing/2014/main" id="{B59444F7-625F-14C1-EB67-55977F12B820}"/>
              </a:ext>
            </a:extLst>
          </p:cNvPr>
          <p:cNvSpPr txBox="1"/>
          <p:nvPr/>
        </p:nvSpPr>
        <p:spPr>
          <a:xfrm>
            <a:off x="316335" y="1688534"/>
            <a:ext cx="403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Himeji castle is the most beautiful castle among the 5 national heritage castles.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6DFE340-669E-DCB2-D20B-3907DF3159E6}"/>
              </a:ext>
            </a:extLst>
          </p:cNvPr>
          <p:cNvSpPr txBox="1"/>
          <p:nvPr/>
        </p:nvSpPr>
        <p:spPr>
          <a:xfrm>
            <a:off x="191344" y="8686863"/>
            <a:ext cx="461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According to old Japanese myth</a:t>
            </a:r>
            <a:r>
              <a:rPr lang="ja-JP" altLang="en-US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(published in 712, 720), Awaji island is the first god-created island. </a:t>
            </a:r>
          </a:p>
        </p:txBody>
      </p:sp>
      <p:sp>
        <p:nvSpPr>
          <p:cNvPr id="32" name="テキスト ボックス 30">
            <a:extLst>
              <a:ext uri="{FF2B5EF4-FFF2-40B4-BE49-F238E27FC236}">
                <a16:creationId xmlns:a16="http://schemas.microsoft.com/office/drawing/2014/main" id="{986C1292-21DE-DE8B-090E-B5C5D635A8F5}"/>
              </a:ext>
            </a:extLst>
          </p:cNvPr>
          <p:cNvSpPr txBox="1"/>
          <p:nvPr/>
        </p:nvSpPr>
        <p:spPr>
          <a:xfrm>
            <a:off x="2332601" y="3295803"/>
            <a:ext cx="239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Of course delicious!</a:t>
            </a:r>
          </a:p>
        </p:txBody>
      </p:sp>
      <p:sp>
        <p:nvSpPr>
          <p:cNvPr id="33" name="テキスト ボックス 30">
            <a:extLst>
              <a:ext uri="{FF2B5EF4-FFF2-40B4-BE49-F238E27FC236}">
                <a16:creationId xmlns:a16="http://schemas.microsoft.com/office/drawing/2014/main" id="{AA85BEC6-845E-974D-9F15-D6A82B43A802}"/>
              </a:ext>
            </a:extLst>
          </p:cNvPr>
          <p:cNvSpPr txBox="1"/>
          <p:nvPr/>
        </p:nvSpPr>
        <p:spPr>
          <a:xfrm>
            <a:off x="1571571" y="4707064"/>
            <a:ext cx="2936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effectLst>
                  <a:glow rad="1143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For deep Japanese food lovers.</a:t>
            </a:r>
          </a:p>
        </p:txBody>
      </p:sp>
    </p:spTree>
    <p:extLst>
      <p:ext uri="{BB962C8B-B14F-4D97-AF65-F5344CB8AC3E}">
        <p14:creationId xmlns:p14="http://schemas.microsoft.com/office/powerpoint/2010/main" val="64746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3811</TotalTime>
  <Words>226</Words>
  <Application>Microsoft Office PowerPoint</Application>
  <PresentationFormat>ユーザー設定</PresentationFormat>
  <Paragraphs>35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小嶋将也</dc:creator>
  <cp:lastModifiedBy>Hitoshi Washizu</cp:lastModifiedBy>
  <cp:revision>256</cp:revision>
  <cp:lastPrinted>2023-02-16T01:52:01Z</cp:lastPrinted>
  <dcterms:created xsi:type="dcterms:W3CDTF">2006-10-18T01:09:57Z</dcterms:created>
  <dcterms:modified xsi:type="dcterms:W3CDTF">2023-10-10T02:41:24Z</dcterms:modified>
</cp:coreProperties>
</file>